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6" r:id="rId14"/>
    <p:sldId id="267" r:id="rId15"/>
    <p:sldId id="288" r:id="rId16"/>
    <p:sldId id="289" r:id="rId17"/>
    <p:sldId id="290" r:id="rId18"/>
    <p:sldId id="268" r:id="rId19"/>
    <p:sldId id="270" r:id="rId20"/>
    <p:sldId id="285" r:id="rId21"/>
    <p:sldId id="286" r:id="rId22"/>
    <p:sldId id="287" r:id="rId23"/>
    <p:sldId id="271" r:id="rId24"/>
    <p:sldId id="282" r:id="rId25"/>
    <p:sldId id="283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A913-B386-4505-B316-C9E4D9AFA56B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1E78-4C66-466F-9805-3796A5323F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76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Synthesis of several projects – </a:t>
            </a:r>
            <a:r>
              <a:rPr lang="en-CA" dirty="0" err="1"/>
              <a:t>wlr</a:t>
            </a:r>
            <a:r>
              <a:rPr lang="en-CA" dirty="0"/>
              <a:t> and museum</a:t>
            </a:r>
          </a:p>
          <a:p>
            <a:r>
              <a:rPr lang="en-CA" dirty="0"/>
              <a:t>Not a </a:t>
            </a:r>
            <a:r>
              <a:rPr lang="en-CA" dirty="0" err="1"/>
              <a:t>sciency</a:t>
            </a:r>
            <a:r>
              <a:rPr lang="en-CA" dirty="0"/>
              <a:t> talk, more just looking at changes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0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9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reach as it exists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7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Most reservoirs are mostly unvegetated rocky an silty moonscapes. Sometimes with flood tolerant vegetation, but more commonly not as vegetated as the </a:t>
            </a:r>
            <a:r>
              <a:rPr lang="en-CA" dirty="0" err="1"/>
              <a:t>revelstoke</a:t>
            </a:r>
            <a:r>
              <a:rPr lang="en-CA" dirty="0"/>
              <a:t> reach.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21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Historic mapping shows mostly forested cover and agricultural use, post European settlement.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05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0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69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78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A1E78-4C66-466F-9805-3796A5323F2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0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9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48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96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37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0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60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85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04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66EB-4121-42E9-9566-94547ABE785F}" type="datetimeFigureOut">
              <a:rPr lang="en-CA" smtClean="0"/>
              <a:t>2018-12-14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EFE9-EDC0-4D02-9FA7-2D3FD34CD0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9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7FDDAA29-89E0-43D5-917F-A0A25AAF8C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434" y="0"/>
            <a:ext cx="103283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DC9C08-C6E0-45F6-8B89-3F6DA8DBE666}"/>
              </a:ext>
            </a:extLst>
          </p:cNvPr>
          <p:cNvSpPr/>
          <p:nvPr/>
        </p:nvSpPr>
        <p:spPr>
          <a:xfrm>
            <a:off x="-533434" y="302002"/>
            <a:ext cx="10328314" cy="1546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DBB09-D855-4810-B234-18A2566AA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02002"/>
            <a:ext cx="7772400" cy="1546939"/>
          </a:xfrm>
        </p:spPr>
        <p:txBody>
          <a:bodyPr>
            <a:normAutofit fontScale="90000"/>
          </a:bodyPr>
          <a:lstStyle/>
          <a:p>
            <a:r>
              <a:rPr lang="en-CA" dirty="0"/>
              <a:t>50 Years of Habitat Change in the Revelstoke Reach</a:t>
            </a:r>
          </a:p>
        </p:txBody>
      </p:sp>
    </p:spTree>
    <p:extLst>
      <p:ext uri="{BB962C8B-B14F-4D97-AF65-F5344CB8AC3E}">
        <p14:creationId xmlns:p14="http://schemas.microsoft.com/office/powerpoint/2010/main" val="80509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870649-3E94-456B-952E-7F5DE9876E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1451B6-C6E9-477C-A03E-4928FBAA38B6}"/>
              </a:ext>
            </a:extLst>
          </p:cNvPr>
          <p:cNvSpPr txBox="1"/>
          <p:nvPr/>
        </p:nvSpPr>
        <p:spPr>
          <a:xfrm>
            <a:off x="243281" y="394283"/>
            <a:ext cx="152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Forested land</a:t>
            </a:r>
          </a:p>
          <a:p>
            <a:r>
              <a:rPr lang="en-CA" dirty="0"/>
              <a:t>Historic cover:</a:t>
            </a:r>
          </a:p>
          <a:p>
            <a:r>
              <a:rPr lang="en-CA" dirty="0"/>
              <a:t>3118 ha</a:t>
            </a:r>
          </a:p>
        </p:txBody>
      </p:sp>
    </p:spTree>
    <p:extLst>
      <p:ext uri="{BB962C8B-B14F-4D97-AF65-F5344CB8AC3E}">
        <p14:creationId xmlns:p14="http://schemas.microsoft.com/office/powerpoint/2010/main" val="250341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0686B3-2248-488A-A236-F6D9FCB61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8D610-10E9-4213-B8F2-2C8582277466}"/>
              </a:ext>
            </a:extLst>
          </p:cNvPr>
          <p:cNvSpPr txBox="1"/>
          <p:nvPr/>
        </p:nvSpPr>
        <p:spPr>
          <a:xfrm>
            <a:off x="243281" y="394283"/>
            <a:ext cx="1528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Forested land</a:t>
            </a:r>
          </a:p>
          <a:p>
            <a:r>
              <a:rPr lang="en-CA" dirty="0"/>
              <a:t>Current cover:</a:t>
            </a:r>
          </a:p>
          <a:p>
            <a:r>
              <a:rPr lang="en-CA" dirty="0"/>
              <a:t>338 ha</a:t>
            </a:r>
          </a:p>
        </p:txBody>
      </p:sp>
    </p:spTree>
    <p:extLst>
      <p:ext uri="{BB962C8B-B14F-4D97-AF65-F5344CB8AC3E}">
        <p14:creationId xmlns:p14="http://schemas.microsoft.com/office/powerpoint/2010/main" val="5027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6A5CBAC1-D766-4626-A0FD-6E7089A5DB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003C2B-2607-483A-A78F-4631249F7F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DEA0C9-0C78-4170-9D7B-E5BCE0A2BAFC}"/>
              </a:ext>
            </a:extLst>
          </p:cNvPr>
          <p:cNvSpPr txBox="1"/>
          <p:nvPr/>
        </p:nvSpPr>
        <p:spPr>
          <a:xfrm>
            <a:off x="243281" y="394283"/>
            <a:ext cx="152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Grassland</a:t>
            </a:r>
          </a:p>
          <a:p>
            <a:r>
              <a:rPr lang="en-CA" dirty="0"/>
              <a:t>Historic cover:</a:t>
            </a:r>
          </a:p>
          <a:p>
            <a:r>
              <a:rPr lang="en-CA" dirty="0"/>
              <a:t>718 ha</a:t>
            </a:r>
          </a:p>
        </p:txBody>
      </p:sp>
    </p:spTree>
    <p:extLst>
      <p:ext uri="{BB962C8B-B14F-4D97-AF65-F5344CB8AC3E}">
        <p14:creationId xmlns:p14="http://schemas.microsoft.com/office/powerpoint/2010/main" val="212729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E19C66-03D2-4C21-B8F3-6DE95A984E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F82D93-8EAF-45BE-AD80-97CA57FC4C61}"/>
              </a:ext>
            </a:extLst>
          </p:cNvPr>
          <p:cNvSpPr txBox="1"/>
          <p:nvPr/>
        </p:nvSpPr>
        <p:spPr>
          <a:xfrm>
            <a:off x="243281" y="394283"/>
            <a:ext cx="1528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Grassland</a:t>
            </a:r>
          </a:p>
          <a:p>
            <a:r>
              <a:rPr lang="en-CA" dirty="0"/>
              <a:t>Current cover:</a:t>
            </a:r>
          </a:p>
          <a:p>
            <a:r>
              <a:rPr lang="en-CA" dirty="0"/>
              <a:t>2000 ha</a:t>
            </a:r>
          </a:p>
        </p:txBody>
      </p:sp>
    </p:spTree>
    <p:extLst>
      <p:ext uri="{BB962C8B-B14F-4D97-AF65-F5344CB8AC3E}">
        <p14:creationId xmlns:p14="http://schemas.microsoft.com/office/powerpoint/2010/main" val="242814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A1B08724-A51F-4439-AD9A-58236FB9D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desert&#10;&#10;Description automatically generated">
            <a:extLst>
              <a:ext uri="{FF2B5EF4-FFF2-40B4-BE49-F238E27FC236}">
                <a16:creationId xmlns:a16="http://schemas.microsoft.com/office/drawing/2014/main" xmlns="" id="{0C6F6F42-B6E3-43BF-BBAF-315B4A2854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9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ss, mountain, sky, nature&#10;&#10;Description automatically generated">
            <a:extLst>
              <a:ext uri="{FF2B5EF4-FFF2-40B4-BE49-F238E27FC236}">
                <a16:creationId xmlns:a16="http://schemas.microsoft.com/office/drawing/2014/main" xmlns="" id="{C10B9BC8-4866-42F0-B0A5-A6F2AF29C5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5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D2441DD-09CE-423C-99C1-5DBB8410B3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7A336C-767E-4FA0-8507-89ACD6AA3A97}"/>
              </a:ext>
            </a:extLst>
          </p:cNvPr>
          <p:cNvSpPr txBox="1"/>
          <p:nvPr/>
        </p:nvSpPr>
        <p:spPr>
          <a:xfrm>
            <a:off x="243281" y="394283"/>
            <a:ext cx="152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Wetlands</a:t>
            </a:r>
          </a:p>
          <a:p>
            <a:r>
              <a:rPr lang="en-CA" dirty="0"/>
              <a:t>Historic cover:</a:t>
            </a:r>
          </a:p>
          <a:p>
            <a:r>
              <a:rPr lang="en-CA" dirty="0"/>
              <a:t>62 ha</a:t>
            </a:r>
          </a:p>
        </p:txBody>
      </p:sp>
    </p:spTree>
    <p:extLst>
      <p:ext uri="{BB962C8B-B14F-4D97-AF65-F5344CB8AC3E}">
        <p14:creationId xmlns:p14="http://schemas.microsoft.com/office/powerpoint/2010/main" val="78197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A6A4BBB-2F93-48AC-9DC2-F35FD4807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B65CEE-DA40-4317-8683-8FBB844C2C0C}"/>
              </a:ext>
            </a:extLst>
          </p:cNvPr>
          <p:cNvSpPr txBox="1"/>
          <p:nvPr/>
        </p:nvSpPr>
        <p:spPr>
          <a:xfrm>
            <a:off x="243281" y="394283"/>
            <a:ext cx="1528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Wetlands</a:t>
            </a:r>
          </a:p>
          <a:p>
            <a:r>
              <a:rPr lang="en-CA" dirty="0"/>
              <a:t>Current cover:</a:t>
            </a:r>
          </a:p>
          <a:p>
            <a:r>
              <a:rPr lang="en-CA" dirty="0"/>
              <a:t>393 ha</a:t>
            </a:r>
          </a:p>
        </p:txBody>
      </p:sp>
    </p:spTree>
    <p:extLst>
      <p:ext uri="{BB962C8B-B14F-4D97-AF65-F5344CB8AC3E}">
        <p14:creationId xmlns:p14="http://schemas.microsoft.com/office/powerpoint/2010/main" val="38708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519B9A-D7A9-400D-8859-DF5F9FCFC57B}"/>
              </a:ext>
            </a:extLst>
          </p:cNvPr>
          <p:cNvSpPr txBox="1"/>
          <p:nvPr/>
        </p:nvSpPr>
        <p:spPr>
          <a:xfrm>
            <a:off x="402671" y="872454"/>
            <a:ext cx="79527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Created with the Construction of the Hugh Keenleyside dam in Castlegar, in 1969.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Impounded ~200km of the Columbia river, and Upper and Lower Arrow lakes.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Losses as reported by </a:t>
            </a:r>
            <a:r>
              <a:rPr lang="en-CA" sz="2400" dirty="0" err="1"/>
              <a:t>Utzig</a:t>
            </a:r>
            <a:r>
              <a:rPr lang="en-CA" sz="2400" dirty="0"/>
              <a:t> and Schmidt (2011):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Wet  forests 19%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Wetlands 26%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Gravel bars 53%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Cottonwoods 21%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Shallow water/ponds 31%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078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xmlns="" id="{6CFD8A5B-824F-4B6E-9222-E9BAEBB72E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3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iver running through a field&#10;&#10;Description automatically generated">
            <a:extLst>
              <a:ext uri="{FF2B5EF4-FFF2-40B4-BE49-F238E27FC236}">
                <a16:creationId xmlns:a16="http://schemas.microsoft.com/office/drawing/2014/main" xmlns="" id="{B2AE3458-577D-495B-9794-77BEA789D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673"/>
            <a:ext cx="9148575" cy="60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5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view of a lak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528886DF-3476-4961-9EA4-43A9EA8A5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A21CF5-EBD5-4F64-9C76-8B1DBA0C9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922365-7ACC-439A-AF27-FDE12C0EC1B7}"/>
              </a:ext>
            </a:extLst>
          </p:cNvPr>
          <p:cNvSpPr txBox="1"/>
          <p:nvPr/>
        </p:nvSpPr>
        <p:spPr>
          <a:xfrm>
            <a:off x="243281" y="394283"/>
            <a:ext cx="152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Gravel</a:t>
            </a:r>
          </a:p>
          <a:p>
            <a:r>
              <a:rPr lang="en-CA" dirty="0"/>
              <a:t>Historic cover:</a:t>
            </a:r>
          </a:p>
          <a:p>
            <a:r>
              <a:rPr lang="en-CA" dirty="0"/>
              <a:t>1097 ha</a:t>
            </a:r>
          </a:p>
        </p:txBody>
      </p:sp>
    </p:spTree>
    <p:extLst>
      <p:ext uri="{BB962C8B-B14F-4D97-AF65-F5344CB8AC3E}">
        <p14:creationId xmlns:p14="http://schemas.microsoft.com/office/powerpoint/2010/main" val="413882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C42D8F-72EB-4029-A02D-E6E5234DA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94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E4BB91-7E9C-4FFE-A21C-2611F2A978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311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F101CA-56D0-4435-8737-7C18136D0E3C}"/>
              </a:ext>
            </a:extLst>
          </p:cNvPr>
          <p:cNvSpPr txBox="1"/>
          <p:nvPr/>
        </p:nvSpPr>
        <p:spPr>
          <a:xfrm>
            <a:off x="989902" y="738231"/>
            <a:ext cx="74829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Future operations</a:t>
            </a:r>
          </a:p>
          <a:p>
            <a:endParaRPr lang="en-CA" dirty="0"/>
          </a:p>
          <a:p>
            <a:r>
              <a:rPr lang="en-CA" dirty="0"/>
              <a:t>Arrow Lakes Reservoir Mid-Elevation Scenarios: Scoping Evaluation (2016)</a:t>
            </a:r>
          </a:p>
          <a:p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/>
              <a:t>Scenario 1</a:t>
            </a:r>
            <a:r>
              <a:rPr lang="en-CA" dirty="0"/>
              <a:t>: ALR held at a constant 434.3m year round with a small drawdown in the spring and fall periods, and a flood event to full pool once in five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/>
              <a:t>Scenario 2</a:t>
            </a:r>
            <a:r>
              <a:rPr lang="en-CA" dirty="0"/>
              <a:t>: ALR held slightly lower at 432.8m year round with a flood event to full pool once in seven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7217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6DD952-AADD-44C9-BE46-06250F282E4A}"/>
              </a:ext>
            </a:extLst>
          </p:cNvPr>
          <p:cNvSpPr txBox="1"/>
          <p:nvPr/>
        </p:nvSpPr>
        <p:spPr>
          <a:xfrm>
            <a:off x="847288" y="545284"/>
            <a:ext cx="72229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Habitat change under new scenarios: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Open grassland habitat will likely eventually convert to shrubbier habitat, but will regularly die-back from long-period flooding.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Cottonwood may colonize lower reservoir elevations, but could not tolerate deep inundation on those full-pool years, so its unlikely forested habitat would develop in any substantial way.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Improved wildlife habitat, and increased productivity on low years would probably offset losses during full pool years.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Species susceptible to flooding will have variable impacts.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Likely loss of open habitat may preclude Short-eared Owls and Northern Harrier from nesting – a positive.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More shrubby habitat will increase opportunities for shrub-nesting species to nest in the DDZ, on low years this will offset those full pool years.</a:t>
            </a:r>
          </a:p>
        </p:txBody>
      </p:sp>
    </p:spTree>
    <p:extLst>
      <p:ext uri="{BB962C8B-B14F-4D97-AF65-F5344CB8AC3E}">
        <p14:creationId xmlns:p14="http://schemas.microsoft.com/office/powerpoint/2010/main" val="352699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008DE91E-F010-4CF8-90C9-0487251A2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64008" y="857250"/>
            <a:ext cx="6857998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7AFF63-CEB1-4F76-9121-7F92BB95D2E3}"/>
              </a:ext>
            </a:extLst>
          </p:cNvPr>
          <p:cNvSpPr txBox="1"/>
          <p:nvPr/>
        </p:nvSpPr>
        <p:spPr>
          <a:xfrm>
            <a:off x="6421886" y="522514"/>
            <a:ext cx="149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Thanks!</a:t>
            </a:r>
          </a:p>
        </p:txBody>
      </p:sp>
      <p:pic>
        <p:nvPicPr>
          <p:cNvPr id="6" name="Picture 5" descr="BCH">
            <a:extLst>
              <a:ext uri="{FF2B5EF4-FFF2-40B4-BE49-F238E27FC236}">
                <a16:creationId xmlns:a16="http://schemas.microsoft.com/office/drawing/2014/main" xmlns="" id="{4184BFEE-9D59-456E-8240-75B884B602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804" y="1040827"/>
            <a:ext cx="2929255" cy="1758950"/>
          </a:xfrm>
          <a:prstGeom prst="rect">
            <a:avLst/>
          </a:prstGeom>
          <a:noFill/>
        </p:spPr>
      </p:pic>
      <p:pic>
        <p:nvPicPr>
          <p:cNvPr id="7" name="Picture 6" descr="ONA logo with text2">
            <a:extLst>
              <a:ext uri="{FF2B5EF4-FFF2-40B4-BE49-F238E27FC236}">
                <a16:creationId xmlns:a16="http://schemas.microsoft.com/office/drawing/2014/main" xmlns="" id="{D07939A1-CA07-4E9C-88B6-2F46A93A672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90" y="2799777"/>
            <a:ext cx="1797685" cy="83185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BBB774-7414-47C1-96DA-0558442251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355" y="4635694"/>
            <a:ext cx="1502154" cy="15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C992D-A099-41F2-A2F4-B73888ACB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1D6E90-03F0-497A-B394-8407BD2F8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xmlns="" id="{E378252E-ACB1-4914-BAA2-4C1D4B5A6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4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outdoor, grass, sky&#10;&#10;Description automatically generated">
            <a:extLst>
              <a:ext uri="{FF2B5EF4-FFF2-40B4-BE49-F238E27FC236}">
                <a16:creationId xmlns:a16="http://schemas.microsoft.com/office/drawing/2014/main" xmlns="" id="{095A197E-4DC5-440F-8A27-C75AA25A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180"/>
            <a:ext cx="9144000" cy="68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8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water, photo, nature&#10;&#10;Description automatically generated">
            <a:extLst>
              <a:ext uri="{FF2B5EF4-FFF2-40B4-BE49-F238E27FC236}">
                <a16:creationId xmlns:a16="http://schemas.microsoft.com/office/drawing/2014/main" xmlns="" id="{76D7A720-4D64-4C6F-A321-1630B93792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154"/>
            <a:ext cx="9924176" cy="54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field&#10;&#10;Description automatically generated">
            <a:extLst>
              <a:ext uri="{FF2B5EF4-FFF2-40B4-BE49-F238E27FC236}">
                <a16:creationId xmlns:a16="http://schemas.microsoft.com/office/drawing/2014/main" xmlns="" id="{4057EC26-B547-44A1-A64F-018D2039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2063"/>
            <a:ext cx="9144000" cy="56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xmlns="" id="{176D420C-E568-4165-8ACA-C04651825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04" y="685800"/>
            <a:ext cx="9217403" cy="55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2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387</Words>
  <Application>Microsoft Office PowerPoint</Application>
  <PresentationFormat>On-screen Show (4:3)</PresentationFormat>
  <Paragraphs>66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50 Years of Habitat Change in the Revelstoke Reach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Changes over time in the Revelstoke Reach</dc:title>
  <dc:creator>Ryan-CBA</dc:creator>
  <cp:lastModifiedBy>CMI</cp:lastModifiedBy>
  <cp:revision>31</cp:revision>
  <dcterms:created xsi:type="dcterms:W3CDTF">2018-12-03T17:45:04Z</dcterms:created>
  <dcterms:modified xsi:type="dcterms:W3CDTF">2018-12-14T19:45:01Z</dcterms:modified>
</cp:coreProperties>
</file>